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08" r:id="rId2"/>
    <p:sldId id="3020" r:id="rId3"/>
    <p:sldId id="972" r:id="rId4"/>
    <p:sldId id="3021" r:id="rId5"/>
    <p:sldId id="3022" r:id="rId6"/>
    <p:sldId id="3025" r:id="rId7"/>
    <p:sldId id="3023" r:id="rId8"/>
    <p:sldId id="3024" r:id="rId9"/>
    <p:sldId id="3026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B52B3-8A97-403D-89FE-2EB87B7B7A98}" type="datetimeFigureOut">
              <a:rPr kumimoji="1" lang="ja-JP" altLang="en-US" smtClean="0"/>
              <a:t>2024/12/7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CA15C-5B67-4224-A2C3-50D404E647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1838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97C03-FCF9-462E-AF0F-9B8ABECAF5B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488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C2-5A0F-48A6-8ECD-6B7A8F1A7552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018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AD654-2BE3-AB13-6135-308D6FAA9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F25ED6E-A9FB-C953-3ECA-907373856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91D36B5-1412-E5C2-B5A2-751812594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9B55B-848D-43BF-9980-A1AF977C197C}" type="datetimeFigureOut">
              <a:rPr kumimoji="1" lang="ja-JP" altLang="en-US" smtClean="0"/>
              <a:t>2024/12/7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D686F64-45DE-5BA3-E0CF-7624236A1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9C21D7-CE12-8748-2BC5-F10E4A4C7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92B74-5E31-435A-863F-0639BF3E7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2605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ADBF51-A359-5824-47DB-D62F0297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9A6396-F61E-EEAF-55A3-AA0F5D6CB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62BE91-16E6-2159-07A8-CCD36FFD4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9B55B-848D-43BF-9980-A1AF977C197C}" type="datetimeFigureOut">
              <a:rPr kumimoji="1" lang="ja-JP" altLang="en-US" smtClean="0"/>
              <a:t>2024/12/7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EE7CE3-418F-6AAE-D103-0C59C834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5E9860C-9D9B-3195-A9A3-2CC41B361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92B74-5E31-435A-863F-0639BF3E7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786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43D63C6-646E-F865-BD1A-82C3DB7722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A159AD7-0CE3-E407-4ECB-98B819ACB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0A2074-D415-0DB8-FB64-A34E20F6F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9B55B-848D-43BF-9980-A1AF977C197C}" type="datetimeFigureOut">
              <a:rPr kumimoji="1" lang="ja-JP" altLang="en-US" smtClean="0"/>
              <a:t>2024/12/7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6CA3C4F-DAC1-3177-506A-C2BD35BBB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723D26-341E-FBC0-5B2F-EB5496CBB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92B74-5E31-435A-863F-0639BF3E7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7738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0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FD46A5-CCF2-9320-026C-425154ED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B21EF1-ADDE-8BB1-4F0B-5A6DCE79E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AE28FE-9D13-2804-35F8-40DF43A12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9B55B-848D-43BF-9980-A1AF977C197C}" type="datetimeFigureOut">
              <a:rPr kumimoji="1" lang="ja-JP" altLang="en-US" smtClean="0"/>
              <a:t>2024/12/7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40D59E-8714-0365-A494-1D17CD5C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7652FA-82C7-CB54-0D86-32AD0B8F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92B74-5E31-435A-863F-0639BF3E7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8602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6F56D4-C262-270F-35A0-9B5C696DE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A733CA-C7D6-2451-DD15-5C273CF40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9D9F935-1750-965C-8D32-B0C1C77C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9B55B-848D-43BF-9980-A1AF977C197C}" type="datetimeFigureOut">
              <a:rPr kumimoji="1" lang="ja-JP" altLang="en-US" smtClean="0"/>
              <a:t>2024/12/7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6A0944-FF5D-1DE8-6ED4-5FCE575EF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9DF630-4627-8BE8-402A-E9EB210D1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92B74-5E31-435A-863F-0639BF3E7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513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388DC0-6AF8-7763-8267-DDA59D0F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07AACF-7122-C794-5C92-B35250266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1B51D45-68A5-F014-52BD-FDF8F6EA1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4A92608-30C6-4D00-2A1C-350EEA428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9B55B-848D-43BF-9980-A1AF977C197C}" type="datetimeFigureOut">
              <a:rPr kumimoji="1" lang="ja-JP" altLang="en-US" smtClean="0"/>
              <a:t>2024/12/7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8017F28-3AAA-8B77-C5A9-361D034B2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A41C4F-94EA-C6ED-617A-E447C0A9F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92B74-5E31-435A-863F-0639BF3E7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748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87B520-6488-A017-6F70-A71735804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4265CEA-62D4-CB2A-5873-D4152A250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CC97B6D-D2EB-FA30-0C4D-E5FFC6525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CA9A684-14EE-325C-267D-A75D829C4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C148F3B-F948-AAA0-432F-5BA3BFC1AA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1D4D4F8-16EF-F59D-A009-02144923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9B55B-848D-43BF-9980-A1AF977C197C}" type="datetimeFigureOut">
              <a:rPr kumimoji="1" lang="ja-JP" altLang="en-US" smtClean="0"/>
              <a:t>2024/12/7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D5E1AB5-0772-F4EC-8E8E-375CE8077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455AD7E-5AD0-A2AA-745D-59F91AFAF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92B74-5E31-435A-863F-0639BF3E7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5584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BA1140-C26D-8A3B-349A-0CC70B13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C8732AE-BA27-FB33-B46F-FECEF9E85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9B55B-848D-43BF-9980-A1AF977C197C}" type="datetimeFigureOut">
              <a:rPr kumimoji="1" lang="ja-JP" altLang="en-US" smtClean="0"/>
              <a:t>2024/12/7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CB1F08C-9349-96AE-A730-C910F0142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51962EB-53D9-B170-2D97-794576BD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92B74-5E31-435A-863F-0639BF3E7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7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3B671DC-709D-7D84-5209-D7ECE58B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9B55B-848D-43BF-9980-A1AF977C197C}" type="datetimeFigureOut">
              <a:rPr kumimoji="1" lang="ja-JP" altLang="en-US" smtClean="0"/>
              <a:t>2024/12/7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1BEC3B3-393E-19A1-5103-7D8AB8CFD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56F621-AB14-C62D-3741-F3928966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92B74-5E31-435A-863F-0639BF3E7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9048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BD66BB-62AC-E729-379A-078084268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D18E86E-E1F6-00D0-83A3-68D9650F1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2C41C1E-456C-EDD8-FD90-EEDA16EDA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E4D7661-F4DA-FBB9-C8AD-AA83EA15E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9B55B-848D-43BF-9980-A1AF977C197C}" type="datetimeFigureOut">
              <a:rPr kumimoji="1" lang="ja-JP" altLang="en-US" smtClean="0"/>
              <a:t>2024/12/7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BFA21D-0235-A3F3-FEED-184AD224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D85AC9C-EF5A-7A90-E948-98EB53A7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92B74-5E31-435A-863F-0639BF3E7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3306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3D1547-FA37-5B71-E23D-F11DD66D4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405BE5B-1665-7E55-7470-E3BA7D5711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CA0BFD8-61F8-DC81-4A41-FA3BF3900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1D5DD69-9859-221D-63F2-5D51DC444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9B55B-848D-43BF-9980-A1AF977C197C}" type="datetimeFigureOut">
              <a:rPr kumimoji="1" lang="ja-JP" altLang="en-US" smtClean="0"/>
              <a:t>2024/12/7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4D633D9-CC4D-8BF5-835E-4BB19EFC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316493-15A0-E05C-A339-680D3E43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92B74-5E31-435A-863F-0639BF3E7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642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5995E77-CFB3-D998-62DB-E5E97DB30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26BB9C2-B84B-2AA4-61CD-CEBE75033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CCFC3A-8652-DC13-5508-29ABAD8C1E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89B55B-848D-43BF-9980-A1AF977C197C}" type="datetimeFigureOut">
              <a:rPr kumimoji="1" lang="ja-JP" altLang="en-US" smtClean="0"/>
              <a:t>2024/12/7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2341A6-FB81-AC73-DE59-94C2C0BFB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19548C-0AB8-EADD-AC5E-FEFABF848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C92B74-5E31-435A-863F-0639BF3E7F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2400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227479E-F510-9731-A553-17124AD632D4}"/>
              </a:ext>
            </a:extLst>
          </p:cNvPr>
          <p:cNvSpPr/>
          <p:nvPr/>
        </p:nvSpPr>
        <p:spPr>
          <a:xfrm>
            <a:off x="0" y="-3888"/>
            <a:ext cx="12192000" cy="6861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00" b="1" dirty="0">
              <a:solidFill>
                <a:schemeClr val="bg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277EFB-6D13-FDCB-DA3D-ADE7D6DE8140}"/>
              </a:ext>
            </a:extLst>
          </p:cNvPr>
          <p:cNvSpPr txBox="1"/>
          <p:nvPr/>
        </p:nvSpPr>
        <p:spPr>
          <a:xfrm>
            <a:off x="0" y="2763912"/>
            <a:ext cx="12192000" cy="209288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perspectiveBelow"/>
            <a:lightRig rig="threePt" dir="t"/>
          </a:scene3d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hrikhand" panose="02000000000000000000" pitchFamily="2" charset="0"/>
                <a:ea typeface="HGP創英角ｺﾞｼｯｸUB" panose="020B0900000000000000" pitchFamily="50" charset="-128"/>
                <a:cs typeface="Shrikhand" panose="02000000000000000000" pitchFamily="2" charset="0"/>
              </a:rPr>
              <a:t>A</a:t>
            </a:r>
            <a:r>
              <a:rPr lang="en-US" altLang="ja-JP" sz="13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rikhand" panose="02000000000000000000" pitchFamily="2" charset="0"/>
                <a:ea typeface="HGP創英角ｺﾞｼｯｸUB" panose="020B0900000000000000" pitchFamily="50" charset="-128"/>
                <a:cs typeface="Shrikhand" panose="02000000000000000000" pitchFamily="2" charset="0"/>
              </a:rPr>
              <a:t>lpha</a:t>
            </a:r>
            <a:r>
              <a:rPr lang="en-US" altLang="ja-JP" sz="13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rikhand" panose="02000000000000000000" pitchFamily="2" charset="0"/>
                <a:ea typeface="HGP創英角ｺﾞｼｯｸUB" panose="020B0900000000000000" pitchFamily="50" charset="-128"/>
                <a:cs typeface="Shrikhand" panose="02000000000000000000" pitchFamily="2" charset="0"/>
              </a:rPr>
              <a:t> </a:t>
            </a:r>
            <a:r>
              <a:rPr kumimoji="1" lang="en-US" altLang="ja-JP" sz="130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hrikhand" panose="02000000000000000000" pitchFamily="2" charset="0"/>
                <a:ea typeface="HGP創英角ｺﾞｼｯｸUB" panose="020B0900000000000000" pitchFamily="50" charset="-128"/>
                <a:cs typeface="Shrikhand" panose="02000000000000000000" pitchFamily="2" charset="0"/>
              </a:rPr>
              <a:t>Proteo</a:t>
            </a:r>
            <a:endParaRPr kumimoji="1" lang="ja-JP" altLang="en-US" sz="13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hrikhand" panose="02000000000000000000" pitchFamily="2" charset="0"/>
              <a:ea typeface="HGP創英角ｺﾞｼｯｸUB" panose="020B0900000000000000" pitchFamily="50" charset="-128"/>
              <a:cs typeface="Shrikhand" panose="02000000000000000000" pitchFamily="2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B1EEA5B-6E0B-883B-BEB0-036066FBDF95}"/>
              </a:ext>
            </a:extLst>
          </p:cNvPr>
          <p:cNvSpPr txBox="1"/>
          <p:nvPr/>
        </p:nvSpPr>
        <p:spPr>
          <a:xfrm>
            <a:off x="42412" y="4495224"/>
            <a:ext cx="12100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タンパク質設計</a:t>
            </a:r>
            <a:r>
              <a:rPr kumimoji="1" lang="en-US" altLang="ja-JP" sz="6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AI</a:t>
            </a:r>
            <a:r>
              <a:rPr kumimoji="1" lang="ja-JP" altLang="en-US" sz="6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ツール</a:t>
            </a:r>
          </a:p>
        </p:txBody>
      </p:sp>
      <p:pic>
        <p:nvPicPr>
          <p:cNvPr id="3" name="図 2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2DB78B4B-2DBE-DDBD-F90F-04FF6CD6A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175" y="741543"/>
            <a:ext cx="1423882" cy="13346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197A0F-DA74-F98C-117A-64E223BBFB4A}"/>
              </a:ext>
            </a:extLst>
          </p:cNvPr>
          <p:cNvSpPr txBox="1"/>
          <p:nvPr/>
        </p:nvSpPr>
        <p:spPr>
          <a:xfrm>
            <a:off x="2926733" y="982147"/>
            <a:ext cx="7400925" cy="795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571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戦略研勉強会</a:t>
            </a:r>
            <a:r>
              <a:rPr lang="ja-JP" altLang="en-US" sz="4571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＠キャンプ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223E057-5541-7418-5E4C-8D82FA37E6EE}"/>
              </a:ext>
            </a:extLst>
          </p:cNvPr>
          <p:cNvSpPr txBox="1"/>
          <p:nvPr/>
        </p:nvSpPr>
        <p:spPr>
          <a:xfrm>
            <a:off x="0" y="5965492"/>
            <a:ext cx="12185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2024</a:t>
            </a:r>
            <a:r>
              <a:rPr kumimoji="1" lang="ja-JP" altLang="en-US" sz="44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年</a:t>
            </a:r>
            <a:r>
              <a:rPr kumimoji="1" lang="en-US" altLang="ja-JP" sz="54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12</a:t>
            </a:r>
            <a:r>
              <a:rPr kumimoji="1" lang="ja-JP" altLang="en-US" sz="44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月</a:t>
            </a:r>
            <a:r>
              <a:rPr kumimoji="1" lang="en-US" altLang="ja-JP" sz="54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20</a:t>
            </a:r>
            <a:r>
              <a:rPr kumimoji="1" lang="ja-JP" altLang="en-US" sz="44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日（金曜日） </a:t>
            </a:r>
            <a:r>
              <a:rPr kumimoji="1" lang="en-US" altLang="ja-JP" sz="54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12</a:t>
            </a:r>
            <a:r>
              <a:rPr kumimoji="1" lang="ja-JP" altLang="en-US" sz="54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：</a:t>
            </a:r>
            <a:r>
              <a:rPr kumimoji="1" lang="en-US" altLang="ja-JP" sz="54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10</a:t>
            </a:r>
            <a:r>
              <a:rPr kumimoji="1" lang="ja-JP" altLang="en-US" sz="54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～</a:t>
            </a:r>
            <a:r>
              <a:rPr kumimoji="1" lang="en-US" altLang="ja-JP" sz="54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12</a:t>
            </a:r>
            <a:r>
              <a:rPr kumimoji="1" lang="ja-JP" altLang="en-US" sz="54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：</a:t>
            </a:r>
            <a:r>
              <a:rPr kumimoji="1" lang="en-US" altLang="ja-JP" sz="54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40</a:t>
            </a:r>
            <a:endParaRPr kumimoji="1" lang="ja-JP" altLang="en-US" sz="4400" b="1" dirty="0">
              <a:solidFill>
                <a:schemeClr val="bg1"/>
              </a:solidFill>
              <a:latin typeface="Berlin Sans FB Demi" panose="020E0802020502020306" pitchFamily="34" charset="0"/>
              <a:ea typeface="BIZ UDPゴシック" panose="020B04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1E6A12-8EB4-A91B-6421-615339CF691E}"/>
              </a:ext>
            </a:extLst>
          </p:cNvPr>
          <p:cNvSpPr txBox="1"/>
          <p:nvPr/>
        </p:nvSpPr>
        <p:spPr>
          <a:xfrm>
            <a:off x="4328565" y="1910836"/>
            <a:ext cx="3607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第</a:t>
            </a:r>
            <a:r>
              <a:rPr kumimoji="1" lang="en-US" altLang="ja-JP" sz="6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ゴシック" panose="020B0400000000000000" pitchFamily="49" charset="-128"/>
                <a:ea typeface="BIZ UDゴシック" panose="020B0400000000000000" pitchFamily="49" charset="-128"/>
              </a:rPr>
              <a:t>37</a:t>
            </a:r>
            <a:r>
              <a:rPr kumimoji="1" lang="ja-JP" altLang="en-US" sz="6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回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DA44530-2384-D286-F26B-27074719F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71" y="256515"/>
            <a:ext cx="3042725" cy="30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87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56887E1D-C6A5-44E5-BA8F-18051EF886CE}"/>
              </a:ext>
            </a:extLst>
          </p:cNvPr>
          <p:cNvGrpSpPr/>
          <p:nvPr/>
        </p:nvGrpSpPr>
        <p:grpSpPr>
          <a:xfrm>
            <a:off x="-8238" y="-1"/>
            <a:ext cx="12228513" cy="6857999"/>
            <a:chOff x="-6081" y="-1"/>
            <a:chExt cx="9026490" cy="5400675"/>
          </a:xfrm>
          <a:solidFill>
            <a:schemeClr val="accent4">
              <a:lumMod val="50000"/>
            </a:schemeClr>
          </a:solidFill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88FAFF29-2F28-448E-BB99-889D44A1DE54}"/>
                </a:ext>
              </a:extLst>
            </p:cNvPr>
            <p:cNvSpPr/>
            <p:nvPr/>
          </p:nvSpPr>
          <p:spPr>
            <a:xfrm>
              <a:off x="639652" y="360608"/>
              <a:ext cx="7720234" cy="467945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28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3" name="吹き出し: 四角形 12">
              <a:extLst>
                <a:ext uri="{FF2B5EF4-FFF2-40B4-BE49-F238E27FC236}">
                  <a16:creationId xmlns:a16="http://schemas.microsoft.com/office/drawing/2014/main" id="{C442644B-D205-4A6B-A2E3-9E83194E782E}"/>
                </a:ext>
              </a:extLst>
            </p:cNvPr>
            <p:cNvSpPr/>
            <p:nvPr/>
          </p:nvSpPr>
          <p:spPr>
            <a:xfrm>
              <a:off x="754774" y="1863418"/>
              <a:ext cx="4345578" cy="474617"/>
            </a:xfrm>
            <a:prstGeom prst="wedgeRectCallout">
              <a:avLst>
                <a:gd name="adj1" fmla="val -52104"/>
                <a:gd name="adj2" fmla="val -95764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52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画像の端部分が見切れてしまう場合がありますので、テキスト含め</a:t>
              </a:r>
              <a:endParaRPr kumimoji="1" lang="en-US" altLang="ja-JP" sz="152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52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確実に表示させたい要素は、</a:t>
              </a:r>
              <a:r>
                <a:rPr kumimoji="1" lang="ja-JP" altLang="en-US" sz="1524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赤枠</a:t>
              </a:r>
              <a:r>
                <a:rPr kumimoji="1" lang="ja-JP" altLang="en-US" sz="152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内に入力してください</a:t>
              </a:r>
              <a:endParaRPr kumimoji="1" lang="en-US" altLang="ja-JP" sz="152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857A833B-7A31-47B4-B582-6AD72F4F4896}"/>
                </a:ext>
              </a:extLst>
            </p:cNvPr>
            <p:cNvSpPr txBox="1"/>
            <p:nvPr/>
          </p:nvSpPr>
          <p:spPr>
            <a:xfrm>
              <a:off x="2374877" y="3214438"/>
              <a:ext cx="4249783" cy="8113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609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XXXXXX</a:t>
              </a:r>
              <a:endParaRPr kumimoji="1" lang="ja-JP" altLang="en-US" sz="609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3818F1F5-EE8B-4A95-98DB-BF41964DB350}"/>
                </a:ext>
              </a:extLst>
            </p:cNvPr>
            <p:cNvSpPr/>
            <p:nvPr/>
          </p:nvSpPr>
          <p:spPr>
            <a:xfrm>
              <a:off x="-6081" y="-1"/>
              <a:ext cx="8999538" cy="5400675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28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35A9220-7505-46F1-BD50-BA7C1301D9BA}"/>
                </a:ext>
              </a:extLst>
            </p:cNvPr>
            <p:cNvSpPr txBox="1"/>
            <p:nvPr/>
          </p:nvSpPr>
          <p:spPr>
            <a:xfrm>
              <a:off x="47823" y="236636"/>
              <a:ext cx="8972586" cy="4762650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800" b="0" i="0" u="none" strike="noStrike" kern="1200" cap="none" spc="0" normalizeH="0" baseline="0" noProof="0" dirty="0">
                  <a:ln w="19050">
                    <a:solidFill>
                      <a:prstClr val="white">
                        <a:lumMod val="95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  <a:cs typeface="+mn-cs"/>
                </a:rPr>
                <a:t>お昼休みの</a:t>
              </a:r>
              <a:r>
                <a:rPr kumimoji="1" lang="en-US" altLang="ja-JP" sz="11500" b="0" i="0" u="none" strike="noStrike" kern="1200" cap="none" spc="0" normalizeH="0" baseline="0" noProof="0" dirty="0">
                  <a:ln w="19050">
                    <a:solidFill>
                      <a:prstClr val="white">
                        <a:lumMod val="95000"/>
                      </a:prstClr>
                    </a:solidFill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  <a:cs typeface="+mn-cs"/>
                </a:rPr>
                <a:t>30</a:t>
              </a:r>
              <a:r>
                <a:rPr kumimoji="1" lang="ja-JP" altLang="en-US" sz="11500" b="0" i="0" u="none" strike="noStrike" kern="1200" cap="none" spc="0" normalizeH="0" baseline="0" noProof="0" dirty="0">
                  <a:ln w="19050">
                    <a:solidFill>
                      <a:prstClr val="white">
                        <a:lumMod val="95000"/>
                      </a:prstClr>
                    </a:solidFill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  <a:cs typeface="+mn-cs"/>
                </a:rPr>
                <a:t>分</a:t>
              </a:r>
              <a:endParaRPr kumimoji="1" lang="en-US" altLang="ja-JP" sz="8800" b="0" i="0" u="none" strike="noStrike" kern="1200" cap="none" spc="0" normalizeH="0" baseline="0" noProof="0" dirty="0">
                <a:ln w="19050">
                  <a:solidFill>
                    <a:prstClr val="white">
                      <a:lumMod val="95000"/>
                    </a:prst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0" b="0" i="0" u="none" strike="noStrike" kern="1200" cap="none" spc="0" normalizeH="0" baseline="0" noProof="0" dirty="0">
                  <a:ln w="19050">
                    <a:solidFill>
                      <a:prstClr val="white">
                        <a:lumMod val="95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  <a:cs typeface="+mn-cs"/>
                </a:rPr>
                <a:t>お時間を頂きます。</a:t>
              </a:r>
              <a:endParaRPr kumimoji="1" lang="en-US" altLang="ja-JP" sz="8000" b="0" i="0" u="none" strike="noStrike" kern="1200" cap="none" spc="0" normalizeH="0" baseline="0" noProof="0" dirty="0">
                <a:ln w="19050">
                  <a:solidFill>
                    <a:prstClr val="white">
                      <a:lumMod val="95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6600" b="0" i="0" u="none" strike="noStrike" kern="1200" cap="none" spc="0" normalizeH="0" baseline="0" noProof="0" dirty="0">
                <a:ln w="19050">
                  <a:solidFill>
                    <a:prstClr val="white">
                      <a:lumMod val="95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000" b="0" i="0" u="none" strike="noStrike" kern="1200" cap="none" spc="0" normalizeH="0" baseline="0" noProof="0" dirty="0">
                  <a:ln w="19050">
                    <a:solidFill>
                      <a:prstClr val="white">
                        <a:lumMod val="95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  <a:cs typeface="+mn-cs"/>
                </a:rPr>
                <a:t>肩の力を抜いて</a:t>
              </a:r>
              <a:r>
                <a:rPr kumimoji="1" lang="ja-JP" altLang="en-US" sz="6600" b="0" i="0" u="none" strike="noStrike" kern="1200" cap="none" spc="0" normalizeH="0" baseline="0" noProof="0" dirty="0">
                  <a:ln w="19050">
                    <a:solidFill>
                      <a:prstClr val="white">
                        <a:lumMod val="95000"/>
                      </a:prstClr>
                    </a:solidFill>
                  </a:ln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  <a:cs typeface="+mn-cs"/>
                </a:rPr>
                <a:t>ゆるり</a:t>
              </a:r>
              <a:r>
                <a:rPr kumimoji="1" lang="ja-JP" altLang="en-US" sz="6000" b="0" i="0" u="none" strike="noStrike" kern="1200" cap="none" spc="0" normalizeH="0" baseline="0" noProof="0" dirty="0">
                  <a:ln w="19050">
                    <a:solidFill>
                      <a:prstClr val="white">
                        <a:lumMod val="95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  <a:cs typeface="+mn-cs"/>
                </a:rPr>
                <a:t>と</a:t>
              </a:r>
              <a:endParaRPr kumimoji="1" lang="en-US" altLang="ja-JP" sz="6000" b="0" i="0" u="none" strike="noStrike" kern="1200" cap="none" spc="0" normalizeH="0" baseline="0" noProof="0" dirty="0">
                <a:ln w="19050">
                  <a:solidFill>
                    <a:prstClr val="white">
                      <a:lumMod val="95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000" b="0" i="0" u="none" strike="noStrike" kern="1200" cap="none" spc="0" normalizeH="0" baseline="0" noProof="0" dirty="0">
                  <a:ln w="19050">
                    <a:solidFill>
                      <a:prstClr val="white">
                        <a:lumMod val="95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  <a:cs typeface="+mn-cs"/>
                </a:rPr>
                <a:t>お聴きください～</a:t>
              </a:r>
            </a:p>
          </p:txBody>
        </p:sp>
      </p:grpSp>
      <p:pic>
        <p:nvPicPr>
          <p:cNvPr id="10244" name="Picture 4" descr="お昼寝のイラスト「幼稚園の昼休み」">
            <a:extLst>
              <a:ext uri="{FF2B5EF4-FFF2-40B4-BE49-F238E27FC236}">
                <a16:creationId xmlns:a16="http://schemas.microsoft.com/office/drawing/2014/main" id="{53388C81-989F-4C64-948C-079EC2DA8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841" y="5322529"/>
            <a:ext cx="2128293" cy="149754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</p:pic>
      <p:pic>
        <p:nvPicPr>
          <p:cNvPr id="10242" name="Picture 2" descr="集まってお弁当を食べる人たちのイラスト（スーツ）">
            <a:extLst>
              <a:ext uri="{FF2B5EF4-FFF2-40B4-BE49-F238E27FC236}">
                <a16:creationId xmlns:a16="http://schemas.microsoft.com/office/drawing/2014/main" id="{A168BC9B-361D-189A-7CF4-AB6FD3454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5" y="5057190"/>
            <a:ext cx="2390021" cy="179034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F768107-D459-991E-A74C-2F2368811DFD}"/>
              </a:ext>
            </a:extLst>
          </p:cNvPr>
          <p:cNvSpPr txBox="1"/>
          <p:nvPr/>
        </p:nvSpPr>
        <p:spPr>
          <a:xfrm>
            <a:off x="64787" y="3467056"/>
            <a:ext cx="12062425" cy="707886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solidFill>
                  <a:srgbClr val="FFC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隙間時間を利用しての「旬な情報や話題の提供」です。</a:t>
            </a:r>
            <a:endParaRPr kumimoji="1" lang="ja-JP" altLang="en-US" sz="4000" b="1" dirty="0">
              <a:solidFill>
                <a:srgbClr val="FFC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363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CA8344D-BB1A-6F5E-0E30-4829231FE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436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1A28B19C-CE1A-4F1F-9E82-03697DBC2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546">
            <a:off x="247690" y="596576"/>
            <a:ext cx="2452605" cy="245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13">
            <a:extLst>
              <a:ext uri="{FF2B5EF4-FFF2-40B4-BE49-F238E27FC236}">
                <a16:creationId xmlns:a16="http://schemas.microsoft.com/office/drawing/2014/main" id="{B18A2A1A-FB5E-4E81-9AE1-0A13DBBF2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1816" y="5792566"/>
            <a:ext cx="966733" cy="105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7BAAD30-FBB4-4C39-A11A-C0CDED7DD39D}"/>
              </a:ext>
            </a:extLst>
          </p:cNvPr>
          <p:cNvSpPr txBox="1"/>
          <p:nvPr/>
        </p:nvSpPr>
        <p:spPr>
          <a:xfrm rot="20399141">
            <a:off x="10910353" y="5595133"/>
            <a:ext cx="801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ポチッ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0372E2E-3317-56C7-294B-203F13DD6EF2}"/>
              </a:ext>
            </a:extLst>
          </p:cNvPr>
          <p:cNvSpPr txBox="1"/>
          <p:nvPr/>
        </p:nvSpPr>
        <p:spPr>
          <a:xfrm rot="284627">
            <a:off x="990826" y="3091891"/>
            <a:ext cx="10137322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最後にアンケートにご協力下さい！</a:t>
            </a:r>
          </a:p>
        </p:txBody>
      </p:sp>
      <p:pic>
        <p:nvPicPr>
          <p:cNvPr id="4" name="Picture 8" descr="QRコードが表示されたスマートフォンのイラスト">
            <a:extLst>
              <a:ext uri="{FF2B5EF4-FFF2-40B4-BE49-F238E27FC236}">
                <a16:creationId xmlns:a16="http://schemas.microsoft.com/office/drawing/2014/main" id="{D276F7AF-67D8-312F-FDFA-61850593C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678" y="195436"/>
            <a:ext cx="1688937" cy="287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753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1BAFD-53F2-24CF-A3C6-58101DF84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760CB31-00B4-2477-533B-623EF1A01FD4}"/>
              </a:ext>
            </a:extLst>
          </p:cNvPr>
          <p:cNvSpPr/>
          <p:nvPr/>
        </p:nvSpPr>
        <p:spPr>
          <a:xfrm>
            <a:off x="-1" y="0"/>
            <a:ext cx="12191999" cy="48656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2800" dirty="0">
                <a:latin typeface="Amasis MT Pro Black" panose="02040A04050005020304" pitchFamily="18" charset="0"/>
                <a:cs typeface="Shrikhand" panose="02000000000000000000" pitchFamily="2" charset="0"/>
              </a:rPr>
              <a:t>DeepMind</a:t>
            </a:r>
            <a:r>
              <a:rPr kumimoji="1" lang="ja-JP" altLang="en-US" sz="2800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Shrikhand" panose="02000000000000000000" pitchFamily="2" charset="0"/>
              </a:rPr>
              <a:t>の</a:t>
            </a:r>
            <a:r>
              <a:rPr kumimoji="1" lang="en-US" altLang="ja-JP" sz="2800" dirty="0" err="1">
                <a:latin typeface="Amasis MT Pro Black" panose="02040A04050005020304" pitchFamily="18" charset="0"/>
                <a:cs typeface="Shrikhand" panose="02000000000000000000" pitchFamily="2" charset="0"/>
              </a:rPr>
              <a:t>AlphaProteo</a:t>
            </a:r>
            <a:endParaRPr kumimoji="1" lang="ja-JP" altLang="en-US" sz="2800" dirty="0">
              <a:latin typeface="Amasis MT Pro Black" panose="02040A04050005020304" pitchFamily="18" charset="0"/>
              <a:cs typeface="Shrikhan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680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1BAFD-53F2-24CF-A3C6-58101DF84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F07AE3-1BF2-18B9-3CD9-EB72C303C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724"/>
            <a:ext cx="12192000" cy="52512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6BA90F1-5071-45C9-71A3-2EDFE6DC0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635" y="5764635"/>
            <a:ext cx="1093365" cy="109336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CE99E5-5F5D-EE51-C2C4-9FAB386A088E}"/>
              </a:ext>
            </a:extLst>
          </p:cNvPr>
          <p:cNvSpPr txBox="1"/>
          <p:nvPr/>
        </p:nvSpPr>
        <p:spPr>
          <a:xfrm>
            <a:off x="8388" y="6550223"/>
            <a:ext cx="11294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altLang="ja-JP" sz="1400" dirty="0">
                <a:solidFill>
                  <a:srgbClr val="C00000"/>
                </a:solidFill>
                <a:latin typeface="Shrikhand" panose="02000000000000000000" pitchFamily="2" charset="0"/>
                <a:cs typeface="Shrikhand" panose="02000000000000000000" pitchFamily="2" charset="0"/>
              </a:rPr>
              <a:t>https://deepmind.google/discover/blog/alphaproteo-generates-novel-proteins-for-biology-and-health-research/</a:t>
            </a:r>
            <a:endParaRPr lang="ja-JP" altLang="en-US" sz="1400" dirty="0">
              <a:solidFill>
                <a:srgbClr val="C00000"/>
              </a:solidFill>
              <a:latin typeface="Shrikhand" panose="02000000000000000000" pitchFamily="2" charset="0"/>
              <a:cs typeface="Shrikhand" panose="02000000000000000000" pitchFamily="2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0D440BC-CA61-37A3-6E14-A356E5A529FA}"/>
              </a:ext>
            </a:extLst>
          </p:cNvPr>
          <p:cNvSpPr txBox="1"/>
          <p:nvPr/>
        </p:nvSpPr>
        <p:spPr>
          <a:xfrm>
            <a:off x="0" y="5719226"/>
            <a:ext cx="111657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b="0" i="0" dirty="0"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標的タンパク質（バインダー）と相互作用する予測タンパク質結合構造の図。</a:t>
            </a:r>
            <a:endParaRPr lang="en-US" altLang="ja-JP" sz="1600" b="0" i="0" dirty="0"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1600" b="0" i="0" dirty="0"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青色が</a:t>
            </a:r>
            <a:r>
              <a:rPr lang="en-US" altLang="ja-JP" sz="1600" b="0" i="0" dirty="0" err="1"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AlphaProteo</a:t>
            </a:r>
            <a:r>
              <a:rPr lang="ja-JP" altLang="en-US" sz="1600" b="0" i="0" dirty="0"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によって生成された予測されたタンパク質バインダー構造で、ターゲットタンパク質に結合するように設計されている。黄色で示されているのは標的タンパク質。特に</a:t>
            </a:r>
            <a:r>
              <a:rPr lang="en-US" altLang="ja-JP" sz="1600" b="0" i="0" dirty="0"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SARS-CoV-2</a:t>
            </a:r>
            <a:r>
              <a:rPr lang="ja-JP" altLang="en-US" sz="1600" b="0" i="0" dirty="0"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スパイク受容体結合ドメインです</a:t>
            </a:r>
            <a:endParaRPr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026" name="Picture 2" descr="ここに黄色で示されている標的タンパク質は、COVID-19感染に関与しているSARS-CoV-2ウイルスのスパイクタンパク質です。">
            <a:extLst>
              <a:ext uri="{FF2B5EF4-FFF2-40B4-BE49-F238E27FC236}">
                <a16:creationId xmlns:a16="http://schemas.microsoft.com/office/drawing/2014/main" id="{58AD1DF7-D283-3B72-34B5-C0DEF786C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307" y="1968161"/>
            <a:ext cx="6643382" cy="373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E452D37-B736-1F6F-0CAE-6E42781B3F2B}"/>
              </a:ext>
            </a:extLst>
          </p:cNvPr>
          <p:cNvSpPr/>
          <p:nvPr/>
        </p:nvSpPr>
        <p:spPr>
          <a:xfrm>
            <a:off x="-1" y="0"/>
            <a:ext cx="12191999" cy="48656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2800" dirty="0">
                <a:latin typeface="Amasis MT Pro Black" panose="02040A04050005020304" pitchFamily="18" charset="0"/>
                <a:cs typeface="Shrikhand" panose="02000000000000000000" pitchFamily="2" charset="0"/>
              </a:rPr>
              <a:t>DeepMind</a:t>
            </a:r>
            <a:r>
              <a:rPr kumimoji="1" lang="ja-JP" altLang="en-US" sz="2800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Shrikhand" panose="02000000000000000000" pitchFamily="2" charset="0"/>
              </a:rPr>
              <a:t>の</a:t>
            </a:r>
            <a:r>
              <a:rPr kumimoji="1" lang="en-US" altLang="ja-JP" sz="2800" dirty="0" err="1">
                <a:latin typeface="Amasis MT Pro Black" panose="02040A04050005020304" pitchFamily="18" charset="0"/>
                <a:cs typeface="Shrikhand" panose="02000000000000000000" pitchFamily="2" charset="0"/>
              </a:rPr>
              <a:t>AlphaProteo</a:t>
            </a:r>
            <a:endParaRPr kumimoji="1" lang="ja-JP" altLang="en-US" sz="2800" dirty="0">
              <a:latin typeface="Amasis MT Pro Black" panose="02040A04050005020304" pitchFamily="18" charset="0"/>
              <a:cs typeface="Shrikhan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391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1BAFD-53F2-24CF-A3C6-58101DF84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DM-ProteinDesignBlog-02-Binder-Final_">
            <a:hlinkClick r:id="" action="ppaction://media"/>
            <a:extLst>
              <a:ext uri="{FF2B5EF4-FFF2-40B4-BE49-F238E27FC236}">
                <a16:creationId xmlns:a16="http://schemas.microsoft.com/office/drawing/2014/main" id="{4EAC5FE2-F559-634B-6B09-61984CED83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3187A3-EE66-31B2-D0B7-FFAE89466FF4}"/>
              </a:ext>
            </a:extLst>
          </p:cNvPr>
          <p:cNvSpPr txBox="1"/>
          <p:nvPr/>
        </p:nvSpPr>
        <p:spPr>
          <a:xfrm>
            <a:off x="3926047" y="0"/>
            <a:ext cx="419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DeepMind</a:t>
            </a:r>
            <a:r>
              <a:rPr kumimoji="1" lang="ja-JP" altLang="en-US" dirty="0">
                <a:latin typeface="ADLaM Display" panose="02010000000000000000" pitchFamily="2" charset="0"/>
                <a:ea typeface="BIZ UDPゴシック" panose="020B0400000000000000" pitchFamily="50" charset="-128"/>
                <a:cs typeface="ADLaM Display" panose="02010000000000000000" pitchFamily="2" charset="0"/>
              </a:rPr>
              <a:t>の</a:t>
            </a:r>
            <a:r>
              <a:rPr kumimoji="1" lang="en-US" altLang="ja-JP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AlphaProteo</a:t>
            </a:r>
            <a:r>
              <a:rPr kumimoji="1" lang="ja-JP" altLang="en-US" dirty="0">
                <a:latin typeface="ADLaM Display" panose="02010000000000000000" pitchFamily="2" charset="0"/>
                <a:ea typeface="BIZ UDPゴシック" panose="020B0400000000000000" pitchFamily="50" charset="-128"/>
                <a:cs typeface="ADLaM Display" panose="02010000000000000000" pitchFamily="2" charset="0"/>
              </a:rPr>
              <a:t>の動画</a:t>
            </a:r>
          </a:p>
        </p:txBody>
      </p:sp>
    </p:spTree>
    <p:extLst>
      <p:ext uri="{BB962C8B-B14F-4D97-AF65-F5344CB8AC3E}">
        <p14:creationId xmlns:p14="http://schemas.microsoft.com/office/powerpoint/2010/main" val="170615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1840C-0533-BD68-DFBF-D5BF78DE3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92D60A9-5EA1-0908-2D5F-A5918715F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79" y="0"/>
            <a:ext cx="8638442" cy="6858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9BABA1C-04D7-2F84-FE03-E38494B7D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907" y="5252907"/>
            <a:ext cx="1605094" cy="160509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CE96B9-A233-8DEA-8451-EBA6557C6EC6}"/>
              </a:ext>
            </a:extLst>
          </p:cNvPr>
          <p:cNvSpPr txBox="1"/>
          <p:nvPr/>
        </p:nvSpPr>
        <p:spPr>
          <a:xfrm rot="16200000">
            <a:off x="9884328" y="3162542"/>
            <a:ext cx="4066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altLang="ja-JP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https://arxiv.org/pdf/2409.08022</a:t>
            </a:r>
            <a:endParaRPr lang="ja-JP" altLang="en-US" dirty="0">
              <a:solidFill>
                <a:srgbClr val="C00000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019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E5165-4BB2-FAF4-0402-6020F2564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0B2974E-52D7-BE2A-AAE7-7D342B938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04" y="0"/>
            <a:ext cx="8585791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A9EB9F1-D7C9-49B0-9762-16E4AEFE2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895" y="5054895"/>
            <a:ext cx="1803105" cy="180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68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55155-1C18-3264-0AAA-141D92934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857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191</Words>
  <Application>Microsoft Office PowerPoint</Application>
  <PresentationFormat>ワイド画面</PresentationFormat>
  <Paragraphs>25</Paragraphs>
  <Slides>9</Slides>
  <Notes>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23" baseType="lpstr">
      <vt:lpstr>BIZ UDPゴシック</vt:lpstr>
      <vt:lpstr>BIZ UDP明朝 Medium</vt:lpstr>
      <vt:lpstr>BIZ UDゴシック</vt:lpstr>
      <vt:lpstr>HGP創英角ﾎﾟｯﾌﾟ体</vt:lpstr>
      <vt:lpstr>Meiryo UI</vt:lpstr>
      <vt:lpstr>UD デジタル 教科書体 NK-B</vt:lpstr>
      <vt:lpstr>游ゴシック</vt:lpstr>
      <vt:lpstr>游ゴシック Light</vt:lpstr>
      <vt:lpstr>ADLaM Display</vt:lpstr>
      <vt:lpstr>Amasis MT Pro Black</vt:lpstr>
      <vt:lpstr>Arial</vt:lpstr>
      <vt:lpstr>Berlin Sans FB Demi</vt:lpstr>
      <vt:lpstr>Shrikhand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Abe,YutakaTKZIM</dc:creator>
  <cp:lastModifiedBy>裕 阿部</cp:lastModifiedBy>
  <cp:revision>8</cp:revision>
  <dcterms:created xsi:type="dcterms:W3CDTF">2024-12-06T11:48:37Z</dcterms:created>
  <dcterms:modified xsi:type="dcterms:W3CDTF">2024-12-07T12:58:23Z</dcterms:modified>
</cp:coreProperties>
</file>